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8"/>
  </p:notesMasterIdLst>
  <p:sldIdLst>
    <p:sldId id="285" r:id="rId2"/>
    <p:sldId id="256" r:id="rId3"/>
    <p:sldId id="281" r:id="rId4"/>
    <p:sldId id="258" r:id="rId5"/>
    <p:sldId id="259" r:id="rId6"/>
    <p:sldId id="260" r:id="rId7"/>
    <p:sldId id="261" r:id="rId8"/>
    <p:sldId id="262" r:id="rId9"/>
    <p:sldId id="263" r:id="rId10"/>
    <p:sldId id="279" r:id="rId11"/>
    <p:sldId id="265" r:id="rId12"/>
    <p:sldId id="286" r:id="rId13"/>
    <p:sldId id="267" r:id="rId14"/>
    <p:sldId id="268" r:id="rId15"/>
    <p:sldId id="269" r:id="rId16"/>
    <p:sldId id="287" r:id="rId17"/>
    <p:sldId id="271" r:id="rId18"/>
    <p:sldId id="272" r:id="rId19"/>
    <p:sldId id="273" r:id="rId20"/>
    <p:sldId id="288" r:id="rId21"/>
    <p:sldId id="275" r:id="rId22"/>
    <p:sldId id="289" r:id="rId23"/>
    <p:sldId id="277" r:id="rId24"/>
    <p:sldId id="290" r:id="rId25"/>
    <p:sldId id="291" r:id="rId26"/>
    <p:sldId id="29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43" autoAdjust="0"/>
    <p:restoredTop sz="94660"/>
  </p:normalViewPr>
  <p:slideViewPr>
    <p:cSldViewPr>
      <p:cViewPr varScale="1">
        <p:scale>
          <a:sx n="102" d="100"/>
          <a:sy n="102" d="100"/>
        </p:scale>
        <p:origin x="237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495D7-C852-4320-8281-38C084F39395}" type="datetimeFigureOut">
              <a:rPr lang="en-US" smtClean="0"/>
              <a:t>06/28/2024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B7135-734B-4FA2-99F1-ED8C86B15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67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Calibri" panose="020F0502020204030204" pitchFamily="34" charset="0"/>
              </a:defRPr>
            </a:lvl1pPr>
            <a:lvl2pPr marL="742950" indent="-285750" algn="r">
              <a:buNone/>
              <a:tabLst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3066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885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F7BE-3974-4555-AABE-F3E4D619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3999"/>
            <a:ext cx="8610600" cy="1104107"/>
          </a:xfrm>
        </p:spPr>
        <p:txBody>
          <a:bodyPr/>
          <a:lstStyle/>
          <a:p>
            <a:r>
              <a:rPr lang="en-US" sz="2500" b="0" i="0" u="none" strike="noStrike" baseline="0" dirty="0"/>
              <a:t>When evaluating a site with multiple transmitters operating at the same time, the operators and licensees of which transmitters are responsible for mitigating over-exposure situations?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CF8D6F-0C62-4750-9FB3-BC92C17F9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185319"/>
            <a:ext cx="8229600" cy="2986881"/>
          </a:xfrm>
        </p:spPr>
        <p:txBody>
          <a:bodyPr/>
          <a:lstStyle/>
          <a:p>
            <a:r>
              <a:rPr lang="en-US" b="0" i="0" u="none" strike="noStrike" baseline="0" dirty="0"/>
              <a:t>A. Only the most powerful transmitter</a:t>
            </a:r>
          </a:p>
          <a:p>
            <a:r>
              <a:rPr lang="en-US" b="0" i="0" u="none" strike="noStrike" baseline="0" dirty="0"/>
              <a:t>B. Only commercial transmitters</a:t>
            </a:r>
          </a:p>
          <a:p>
            <a:r>
              <a:rPr lang="en-US" b="0" i="0" u="none" strike="noStrike" baseline="0" dirty="0"/>
              <a:t>C. Each transmitter that produces 5 percent or more of its MPE limit in areas where the total MPE limit is exceeded</a:t>
            </a:r>
          </a:p>
          <a:p>
            <a:r>
              <a:rPr lang="en-US" b="0" i="0" u="none" strike="noStrike" baseline="0" dirty="0"/>
              <a:t>D. Each transmitter operating with a duty cycle greater than 50 percent</a:t>
            </a:r>
          </a:p>
          <a:p>
            <a:r>
              <a:rPr lang="pt-BR" b="0" i="0" u="none" strike="noStrike" baseline="0" dirty="0"/>
              <a:t>(C) E0A04 ECLM Page (11 - 7)</a:t>
            </a:r>
          </a:p>
        </p:txBody>
      </p:sp>
    </p:spTree>
    <p:extLst>
      <p:ext uri="{BB962C8B-B14F-4D97-AF65-F5344CB8AC3E}">
        <p14:creationId xmlns:p14="http://schemas.microsoft.com/office/powerpoint/2010/main" val="3926024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5A1CB-78E8-4E91-AC26-23CE004B3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hazard is created by operating at microwave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45FA0D-4450-467D-99B8-526616F4EF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Microwaves are ionizing radiation</a:t>
            </a:r>
          </a:p>
          <a:p>
            <a:r>
              <a:rPr lang="en-US" b="0" i="0" u="none" strike="noStrike" baseline="0" dirty="0"/>
              <a:t>B. The high gain antennas commonly used can result in high exposure levels</a:t>
            </a:r>
          </a:p>
          <a:p>
            <a:r>
              <a:rPr lang="en-US" b="0" i="0" u="none" strike="noStrike" baseline="0" dirty="0"/>
              <a:t>C. Microwaves are in the frequency range where wave velocity is higher</a:t>
            </a:r>
          </a:p>
          <a:p>
            <a:r>
              <a:rPr lang="en-US" b="0" i="0" u="none" strike="noStrike" baseline="0" dirty="0"/>
              <a:t>D. The extremely high frequency energy can damage the joints of antenna structures</a:t>
            </a:r>
          </a:p>
          <a:p>
            <a:r>
              <a:rPr lang="pt-BR" b="0" i="0" u="none" strike="noStrike" baseline="0" dirty="0"/>
              <a:t>E0A05 ECLM Page (11 - 7)</a:t>
            </a:r>
          </a:p>
        </p:txBody>
      </p:sp>
    </p:spTree>
    <p:extLst>
      <p:ext uri="{BB962C8B-B14F-4D97-AF65-F5344CB8AC3E}">
        <p14:creationId xmlns:p14="http://schemas.microsoft.com/office/powerpoint/2010/main" val="3026734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3176070-898D-6CF0-B987-821BDDB63B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A90A-CDFC-E09A-621D-3524C74BA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hazard is created by operating at microwave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3B8E2D-2BCF-2C53-D0B2-A3F4F3F058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Microwaves are ionizing radiation</a:t>
            </a:r>
          </a:p>
          <a:p>
            <a:r>
              <a:rPr lang="en-US" b="0" i="0" u="none" strike="noStrike" baseline="0" dirty="0"/>
              <a:t>B. The high gain antennas commonly used can result in high exposure levels</a:t>
            </a:r>
          </a:p>
          <a:p>
            <a:r>
              <a:rPr lang="en-US" b="0" i="0" u="none" strike="noStrike" baseline="0" dirty="0"/>
              <a:t>C. Microwaves are in the frequency range where wave velocity is higher</a:t>
            </a:r>
          </a:p>
          <a:p>
            <a:r>
              <a:rPr lang="en-US" b="0" i="0" u="none" strike="noStrike" baseline="0" dirty="0"/>
              <a:t>D. The extremely high frequency energy can damage the joints of antenna structures</a:t>
            </a:r>
          </a:p>
          <a:p>
            <a:r>
              <a:rPr lang="pt-BR" b="0" i="0" u="none" strike="noStrike" baseline="0" dirty="0"/>
              <a:t>(B) E0A05 ECLM Page (11 - 7)</a:t>
            </a:r>
          </a:p>
        </p:txBody>
      </p:sp>
    </p:spTree>
    <p:extLst>
      <p:ext uri="{BB962C8B-B14F-4D97-AF65-F5344CB8AC3E}">
        <p14:creationId xmlns:p14="http://schemas.microsoft.com/office/powerpoint/2010/main" val="1396154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26F64-F31B-4233-8484-9D78CD6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Why are there separate electric (E) and magnetic (H) MPE limits at frequencies below 300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7F311-A0C9-4C06-BB7D-7D67CABA43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The body reacts to electromagnetic radiation from both the E and H fields</a:t>
            </a:r>
          </a:p>
          <a:p>
            <a:r>
              <a:rPr lang="en-US" b="0" i="0" u="none" strike="noStrike" baseline="0" dirty="0"/>
              <a:t>B. Ground reflections and scattering cause the field strength to vary with location</a:t>
            </a:r>
          </a:p>
          <a:p>
            <a:r>
              <a:rPr lang="en-US" b="0" i="0" u="none" strike="noStrike" baseline="0" dirty="0"/>
              <a:t>C. E field and H field radiation intensity peaks can occur at different locations</a:t>
            </a:r>
          </a:p>
          <a:p>
            <a:r>
              <a:rPr lang="en-US" b="0" i="0" u="none" strike="noStrike" baseline="0" dirty="0"/>
              <a:t>D. All these choices are correct</a:t>
            </a:r>
          </a:p>
          <a:p>
            <a:r>
              <a:rPr lang="pt-BR" b="0" i="0" u="none" strike="noStrike" baseline="0" dirty="0"/>
              <a:t>E0A06 ECLM Page (11 - 3)</a:t>
            </a:r>
          </a:p>
        </p:txBody>
      </p:sp>
    </p:spTree>
    <p:extLst>
      <p:ext uri="{BB962C8B-B14F-4D97-AF65-F5344CB8AC3E}">
        <p14:creationId xmlns:p14="http://schemas.microsoft.com/office/powerpoint/2010/main" val="951976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A39AE-55F8-4D1D-BF3A-6046FA0B0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Why are there separate electric (E) and magnetic (H) MPE limits at frequencies below 300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C71BE-A5C3-4E16-A6A3-2AE04DDB65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The body reacts to electromagnetic radiation from both the E and H fields</a:t>
            </a:r>
          </a:p>
          <a:p>
            <a:r>
              <a:rPr lang="en-US" b="0" i="0" u="none" strike="noStrike" baseline="0" dirty="0"/>
              <a:t>B. Ground reflections and scattering cause the field strength to vary with location</a:t>
            </a:r>
          </a:p>
          <a:p>
            <a:r>
              <a:rPr lang="en-US" b="0" i="0" u="none" strike="noStrike" baseline="0" dirty="0"/>
              <a:t>C. E field and H field radiation intensity peaks can occur at different locations</a:t>
            </a:r>
          </a:p>
          <a:p>
            <a:r>
              <a:rPr lang="en-US" b="0" i="0" u="none" strike="noStrike" baseline="0" dirty="0"/>
              <a:t>D. All these choices are correct</a:t>
            </a:r>
          </a:p>
          <a:p>
            <a:r>
              <a:rPr lang="pt-BR" b="0" i="0" u="none" strike="noStrike" baseline="0" dirty="0"/>
              <a:t>(D) E0A06 ECLM Page (11 - 3)</a:t>
            </a:r>
          </a:p>
        </p:txBody>
      </p:sp>
    </p:spTree>
    <p:extLst>
      <p:ext uri="{BB962C8B-B14F-4D97-AF65-F5344CB8AC3E}">
        <p14:creationId xmlns:p14="http://schemas.microsoft.com/office/powerpoint/2010/main" val="2356361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57EB2-4B14-4987-9DD3-8D7EA4A6F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is meant by “100% tie-off” regarding tower safety?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3C742-6BD0-42E6-8B99-CF5B0397B3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All loose ropes and guys secured to a fixed structure</a:t>
            </a:r>
          </a:p>
          <a:p>
            <a:r>
              <a:rPr lang="en-US" b="0" i="0" u="none" strike="noStrike" baseline="0" dirty="0"/>
              <a:t>B. At least one lanyard attached to the tower at all times</a:t>
            </a:r>
          </a:p>
          <a:p>
            <a:r>
              <a:rPr lang="en-US" b="0" i="0" u="none" strike="noStrike" baseline="0" dirty="0"/>
              <a:t>C. All tools secured to the climber’s harness</a:t>
            </a:r>
          </a:p>
          <a:p>
            <a:r>
              <a:rPr lang="en-US" b="0" i="0" u="none" strike="noStrike" baseline="0" dirty="0"/>
              <a:t>D. All circuit breakers feeding power to the tower must be tied closed with tape, cable, or ties</a:t>
            </a:r>
          </a:p>
          <a:p>
            <a:r>
              <a:rPr lang="pt-BR" b="0" i="0" u="none" strike="noStrike" baseline="0" dirty="0"/>
              <a:t>E0A07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432901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6A4AE87-80C9-52A5-7F7F-A8C7E29B3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05FA6-C597-8E4E-BE28-4A7E33409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is meant by “100% tie-off” regarding tower safety?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1CFDBE-BAE4-0F79-0A94-ECCBF4BB19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All loose ropes and guys secured to a fixed structure</a:t>
            </a:r>
          </a:p>
          <a:p>
            <a:r>
              <a:rPr lang="en-US" b="0" i="0" u="none" strike="noStrike" baseline="0" dirty="0"/>
              <a:t>B. At least one lanyard attached to the tower at all times</a:t>
            </a:r>
          </a:p>
          <a:p>
            <a:r>
              <a:rPr lang="en-US" b="0" i="0" u="none" strike="noStrike" baseline="0" dirty="0"/>
              <a:t>C. All tools secured to the climber’s harness</a:t>
            </a:r>
          </a:p>
          <a:p>
            <a:r>
              <a:rPr lang="en-US" b="0" i="0" u="none" strike="noStrike" baseline="0" dirty="0"/>
              <a:t>D. All circuit breakers feeding power to the tower must be tied closed with tape, cable, or ties</a:t>
            </a:r>
          </a:p>
          <a:p>
            <a:r>
              <a:rPr lang="pt-BR" b="0" i="0" u="none" strike="noStrike" baseline="0" dirty="0"/>
              <a:t>(B) E0A07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691424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56365-42B3-4327-B8FC-FB129677E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does SAR measure?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1AA08A-1FFB-44E6-8577-1E6B5DEE71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Signal attenuation ratio</a:t>
            </a:r>
          </a:p>
          <a:p>
            <a:r>
              <a:rPr lang="en-US" b="0" i="0" u="none" strike="noStrike" baseline="0" dirty="0"/>
              <a:t>B. Signal amplification rating</a:t>
            </a:r>
          </a:p>
          <a:p>
            <a:r>
              <a:rPr lang="en-US" b="0" i="0" u="none" strike="noStrike" baseline="0" dirty="0"/>
              <a:t>C. The rate at which RF energy is absorbed by the body</a:t>
            </a:r>
          </a:p>
          <a:p>
            <a:r>
              <a:rPr lang="en-US" b="0" i="0" u="none" strike="noStrike" baseline="0" dirty="0"/>
              <a:t>D. The rate of RF energy reflected from stationary terrain</a:t>
            </a:r>
          </a:p>
          <a:p>
            <a:r>
              <a:rPr lang="pt-BR" b="0" i="0" u="none" strike="noStrike" baseline="0" dirty="0"/>
              <a:t>E0A08 ECLM Page (11 - 4)</a:t>
            </a:r>
          </a:p>
        </p:txBody>
      </p:sp>
    </p:spTree>
    <p:extLst>
      <p:ext uri="{BB962C8B-B14F-4D97-AF65-F5344CB8AC3E}">
        <p14:creationId xmlns:p14="http://schemas.microsoft.com/office/powerpoint/2010/main" val="2905245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E4E87-8B1E-4781-9137-C49BE590A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does SAR measure?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598B4-A35F-458B-860A-6D0D515714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Signal attenuation ratio</a:t>
            </a:r>
          </a:p>
          <a:p>
            <a:r>
              <a:rPr lang="en-US" b="0" i="0" u="none" strike="noStrike" baseline="0" dirty="0"/>
              <a:t>B. Signal amplification rating</a:t>
            </a:r>
          </a:p>
          <a:p>
            <a:r>
              <a:rPr lang="en-US" b="0" i="0" u="none" strike="noStrike" baseline="0" dirty="0"/>
              <a:t>C. The rate at which RF energy is absorbed by the body</a:t>
            </a:r>
          </a:p>
          <a:p>
            <a:r>
              <a:rPr lang="en-US" b="0" i="0" u="none" strike="noStrike" baseline="0" dirty="0"/>
              <a:t>D. The rate of RF energy reflected from stationary terrain</a:t>
            </a:r>
          </a:p>
          <a:p>
            <a:r>
              <a:rPr lang="pt-BR" b="0" i="0" u="none" strike="noStrike" baseline="0" dirty="0"/>
              <a:t>(C) E0A08 ECLM Page (11 - 4)</a:t>
            </a:r>
          </a:p>
        </p:txBody>
      </p:sp>
    </p:spTree>
    <p:extLst>
      <p:ext uri="{BB962C8B-B14F-4D97-AF65-F5344CB8AC3E}">
        <p14:creationId xmlns:p14="http://schemas.microsoft.com/office/powerpoint/2010/main" val="1695234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A7390-8F64-4411-BE82-DAA57D864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Which of the following types of equipment are exempt from RF exposure evaluations?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C9EFAF-B5D2-475A-B106-4FC3D1182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7348" y="2819400"/>
            <a:ext cx="8229600" cy="2590800"/>
          </a:xfrm>
        </p:spPr>
        <p:txBody>
          <a:bodyPr/>
          <a:lstStyle/>
          <a:p>
            <a:r>
              <a:rPr lang="en-US" b="0" i="0" u="none" strike="noStrike" baseline="0" dirty="0"/>
              <a:t>A. Transceivers with less than 7 watts of RF output</a:t>
            </a:r>
          </a:p>
          <a:p>
            <a:r>
              <a:rPr lang="en-US" b="0" i="0" u="none" strike="noStrike" baseline="0" dirty="0"/>
              <a:t>B. Antennas that radiate only in the near field</a:t>
            </a:r>
          </a:p>
          <a:p>
            <a:r>
              <a:rPr lang="en-US" b="0" i="0" u="none" strike="noStrike" baseline="0" dirty="0"/>
              <a:t>C. Hand-held transceivers sold before May 3, 2021</a:t>
            </a:r>
          </a:p>
          <a:p>
            <a:r>
              <a:rPr lang="en-US" b="0" i="0" u="none" strike="noStrike" baseline="0" dirty="0"/>
              <a:t>D. Dish antennas less than one meter in diameter</a:t>
            </a:r>
          </a:p>
          <a:p>
            <a:r>
              <a:rPr lang="pt-BR" b="0" i="0" u="none" strike="noStrike" baseline="0" dirty="0"/>
              <a:t>E0A09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2953700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528BFBD-1CD7-D04D-BCD3-00F031861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12565-F43C-D812-D868-1C90479D6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Which of the following types of equipment are exempt from RF exposure evaluations?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595FF5-4866-5324-AF4D-58C1B25FD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7348" y="2819400"/>
            <a:ext cx="8229600" cy="2590800"/>
          </a:xfrm>
        </p:spPr>
        <p:txBody>
          <a:bodyPr/>
          <a:lstStyle/>
          <a:p>
            <a:r>
              <a:rPr lang="en-US" b="0" i="0" u="none" strike="noStrike" baseline="0" dirty="0"/>
              <a:t>A. Transceivers with less than 7 watts of RF output</a:t>
            </a:r>
          </a:p>
          <a:p>
            <a:r>
              <a:rPr lang="en-US" b="0" i="0" u="none" strike="noStrike" baseline="0" dirty="0"/>
              <a:t>B. Antennas that radiate only in the near field</a:t>
            </a:r>
          </a:p>
          <a:p>
            <a:r>
              <a:rPr lang="en-US" b="0" i="0" u="none" strike="noStrike" baseline="0" dirty="0"/>
              <a:t>C. Hand-held transceivers sold before May 3, 2021</a:t>
            </a:r>
          </a:p>
          <a:p>
            <a:r>
              <a:rPr lang="en-US" b="0" i="0" u="none" strike="noStrike" baseline="0" dirty="0"/>
              <a:t>D. Dish antennas less than one meter in diameter</a:t>
            </a:r>
          </a:p>
          <a:p>
            <a:r>
              <a:rPr lang="pt-BR" b="0" i="0" u="none" strike="noStrike" baseline="0" dirty="0"/>
              <a:t>(C) E0A09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16107174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D9094-E218-4B7C-A51C-E1FB415BB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When must an RF exposure evaluation be performed on an amateur station operating on 80 meters?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28D7E-B2E1-401A-BD22-BE7CBB6A5F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An evaluation must always be performed</a:t>
            </a:r>
          </a:p>
          <a:p>
            <a:r>
              <a:rPr lang="en-US" b="0" i="0" u="none" strike="noStrike" baseline="0" dirty="0"/>
              <a:t>B. When the ERP of the station is less than 10 watts</a:t>
            </a:r>
          </a:p>
          <a:p>
            <a:r>
              <a:rPr lang="en-US" b="0" i="0" u="none" strike="noStrike" baseline="0" dirty="0"/>
              <a:t>C. When the station’s operating mode is CW</a:t>
            </a:r>
          </a:p>
          <a:p>
            <a:r>
              <a:rPr lang="en-US" b="0" i="0" u="none" strike="noStrike" baseline="0" dirty="0"/>
              <a:t>D. When the output power from the transmitter is less than 100 watts</a:t>
            </a:r>
          </a:p>
          <a:p>
            <a:r>
              <a:rPr lang="pt-BR" b="0" i="0" u="none" strike="noStrike" baseline="0" dirty="0"/>
              <a:t>E0A10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834041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A6E6122-15DE-871C-468F-D45A8141D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12CAE-1D38-F80C-0557-13AAEE30B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When must an RF exposure evaluation be performed on an amateur station operating on 80 meters?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68031-D584-B925-F5B4-0DC91CCB2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An evaluation must always be performed</a:t>
            </a:r>
          </a:p>
          <a:p>
            <a:r>
              <a:rPr lang="en-US" b="0" i="0" u="none" strike="noStrike" baseline="0" dirty="0"/>
              <a:t>B. When the ERP of the station is less than 10 watts</a:t>
            </a:r>
          </a:p>
          <a:p>
            <a:r>
              <a:rPr lang="en-US" b="0" i="0" u="none" strike="noStrike" baseline="0" dirty="0"/>
              <a:t>C. When the station’s operating mode is CW</a:t>
            </a:r>
          </a:p>
          <a:p>
            <a:r>
              <a:rPr lang="en-US" b="0" i="0" u="none" strike="noStrike" baseline="0" dirty="0"/>
              <a:t>D. When the output power from the transmitter is less than 100 watts</a:t>
            </a:r>
          </a:p>
          <a:p>
            <a:r>
              <a:rPr lang="pt-BR" b="0" i="0" u="none" strike="noStrike" baseline="0" dirty="0"/>
              <a:t>(A) E0A10 ECLM Page (11 - 2)</a:t>
            </a:r>
          </a:p>
        </p:txBody>
      </p:sp>
    </p:spTree>
    <p:extLst>
      <p:ext uri="{BB962C8B-B14F-4D97-AF65-F5344CB8AC3E}">
        <p14:creationId xmlns:p14="http://schemas.microsoft.com/office/powerpoint/2010/main" val="4186631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19755-2D22-4431-AFF9-35CEEF142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To what should lanyards be attached while climbing?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10DD15-FD40-4D28-9162-4EB419AF25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Antenna mast</a:t>
            </a:r>
          </a:p>
          <a:p>
            <a:r>
              <a:rPr lang="en-US" b="0" i="0" u="none" strike="noStrike" baseline="0" dirty="0"/>
              <a:t>B. Guy brackets</a:t>
            </a:r>
          </a:p>
          <a:p>
            <a:r>
              <a:rPr lang="en-US" b="0" i="0" u="none" strike="noStrike" baseline="0" dirty="0"/>
              <a:t>C. Tower rungs</a:t>
            </a:r>
          </a:p>
          <a:p>
            <a:r>
              <a:rPr lang="en-US" b="0" i="0" u="none" strike="noStrike" baseline="0" dirty="0"/>
              <a:t>D. Tower legs</a:t>
            </a:r>
          </a:p>
          <a:p>
            <a:r>
              <a:rPr lang="pt-BR" b="0" i="0" u="none" strike="noStrike" baseline="0" dirty="0"/>
              <a:t>E0A11 ECLM Page (11 - 3)</a:t>
            </a:r>
          </a:p>
        </p:txBody>
      </p:sp>
    </p:spTree>
    <p:extLst>
      <p:ext uri="{BB962C8B-B14F-4D97-AF65-F5344CB8AC3E}">
        <p14:creationId xmlns:p14="http://schemas.microsoft.com/office/powerpoint/2010/main" val="39770893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55CDAF9-F255-0FEA-A60E-4F604AE7E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0327F-9C0B-B39B-3FE2-5CDF249C7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To what should lanyards be attached while climbing?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C7774-4FD3-AF41-6C33-E4EE37672B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Antenna mast</a:t>
            </a:r>
          </a:p>
          <a:p>
            <a:r>
              <a:rPr lang="en-US" b="0" i="0" u="none" strike="noStrike" baseline="0" dirty="0"/>
              <a:t>B. Guy brackets</a:t>
            </a:r>
          </a:p>
          <a:p>
            <a:r>
              <a:rPr lang="en-US" b="0" i="0" u="none" strike="noStrike" baseline="0" dirty="0"/>
              <a:t>C. Tower rungs</a:t>
            </a:r>
          </a:p>
          <a:p>
            <a:r>
              <a:rPr lang="en-US" b="0" i="0" u="none" strike="noStrike" baseline="0" dirty="0"/>
              <a:t>D. Tower legs</a:t>
            </a:r>
          </a:p>
          <a:p>
            <a:r>
              <a:rPr lang="pt-BR" b="0" i="0" u="none" strike="noStrike" baseline="0" dirty="0"/>
              <a:t>(D) E0A11 ECLM Page (11 - 3)</a:t>
            </a:r>
          </a:p>
        </p:txBody>
      </p:sp>
    </p:spTree>
    <p:extLst>
      <p:ext uri="{BB962C8B-B14F-4D97-AF65-F5344CB8AC3E}">
        <p14:creationId xmlns:p14="http://schemas.microsoft.com/office/powerpoint/2010/main" val="14837714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E4A6DE4-29EE-4E48-29A1-40B98C226F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61DCF-CAFE-042D-2F1B-4DFE2FC1D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Where should a shock-absorbing lanyard be attached to a tower when working above ground?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D919BC-C022-582D-4103-343101467F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Above the climber’s head level</a:t>
            </a:r>
          </a:p>
          <a:p>
            <a:r>
              <a:rPr lang="en-US" b="0" i="0" u="none" strike="noStrike" baseline="0" dirty="0"/>
              <a:t>B. To the belt of the fall-arrest harness</a:t>
            </a:r>
          </a:p>
          <a:p>
            <a:r>
              <a:rPr lang="en-US" b="0" i="0" u="none" strike="noStrike" baseline="0" dirty="0"/>
              <a:t>C. Even with the climber's waist</a:t>
            </a:r>
          </a:p>
          <a:p>
            <a:r>
              <a:rPr lang="en-US" b="0" i="0" u="none" strike="noStrike" baseline="0" dirty="0"/>
              <a:t>D. To the next lowest set of guys</a:t>
            </a:r>
          </a:p>
          <a:p>
            <a:r>
              <a:rPr lang="pt-BR" b="0" i="0" u="none" strike="noStrike" baseline="0" dirty="0"/>
              <a:t>E0A12</a:t>
            </a:r>
          </a:p>
        </p:txBody>
      </p:sp>
    </p:spTree>
    <p:extLst>
      <p:ext uri="{BB962C8B-B14F-4D97-AF65-F5344CB8AC3E}">
        <p14:creationId xmlns:p14="http://schemas.microsoft.com/office/powerpoint/2010/main" val="12345913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1282E72-C927-81AB-F1D2-D1653129DB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457C0-8410-C3BB-D2AE-7F33FB58E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Where should a shock-absorbing lanyard be attached to a tower when working above ground?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EF222-A7CC-78B2-F98B-2A45529887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Above the climber’s head level</a:t>
            </a:r>
          </a:p>
          <a:p>
            <a:r>
              <a:rPr lang="en-US" b="0" i="0" u="none" strike="noStrike" baseline="0" dirty="0"/>
              <a:t>B. To the belt of the fall-arrest harness</a:t>
            </a:r>
          </a:p>
          <a:p>
            <a:r>
              <a:rPr lang="en-US" b="0" i="0" u="none" strike="noStrike" baseline="0" dirty="0"/>
              <a:t>C. Even with the climber's waist</a:t>
            </a:r>
          </a:p>
          <a:p>
            <a:r>
              <a:rPr lang="en-US" b="0" i="0" u="none" strike="noStrike" baseline="0" dirty="0"/>
              <a:t>D. To the next lowest set of guys</a:t>
            </a:r>
          </a:p>
          <a:p>
            <a:r>
              <a:rPr lang="pt-BR" b="0" i="0" u="none" strike="noStrike" baseline="0" dirty="0"/>
              <a:t>(A) E0A12</a:t>
            </a:r>
          </a:p>
        </p:txBody>
      </p:sp>
    </p:spTree>
    <p:extLst>
      <p:ext uri="{BB962C8B-B14F-4D97-AF65-F5344CB8AC3E}">
        <p14:creationId xmlns:p14="http://schemas.microsoft.com/office/powerpoint/2010/main" val="558360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95BB2-0DBC-4A8B-B66A-3559D14B7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is the primary function of an external earth connection or ground rod?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79A43-AAA2-4D5C-A1EE-5FC27EF923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Reduce received noise</a:t>
            </a:r>
          </a:p>
          <a:p>
            <a:r>
              <a:rPr lang="en-US" b="0" i="0" u="none" strike="noStrike" baseline="0" dirty="0"/>
              <a:t>B. Lightning protection</a:t>
            </a:r>
          </a:p>
          <a:p>
            <a:r>
              <a:rPr lang="en-US" b="0" i="0" u="none" strike="noStrike" baseline="0" dirty="0"/>
              <a:t>C. Reduce RF current flow between pieces of equipment</a:t>
            </a:r>
          </a:p>
          <a:p>
            <a:r>
              <a:rPr lang="en-US" b="0" i="0" u="none" strike="noStrike" baseline="0" dirty="0"/>
              <a:t>D. Reduce RFI to telephones and home entertainment systems</a:t>
            </a:r>
          </a:p>
          <a:p>
            <a:r>
              <a:rPr lang="pt-BR" b="0" i="0" u="none" strike="noStrike" baseline="0" dirty="0"/>
              <a:t>E0A01 ECLM Page (11 - 8)</a:t>
            </a:r>
          </a:p>
        </p:txBody>
      </p:sp>
    </p:spTree>
    <p:extLst>
      <p:ext uri="{BB962C8B-B14F-4D97-AF65-F5344CB8AC3E}">
        <p14:creationId xmlns:p14="http://schemas.microsoft.com/office/powerpoint/2010/main" val="147750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CDACD-431C-4F9F-B263-C96CA357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What is the primary function of an external earth connection or ground rod?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0696B-D18F-40DD-9F2E-95402526DA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/>
              <a:t>A. Reduce received noise</a:t>
            </a:r>
          </a:p>
          <a:p>
            <a:r>
              <a:rPr lang="en-US" b="0" i="0" u="none" strike="noStrike" baseline="0" dirty="0"/>
              <a:t>B. Lightning protection</a:t>
            </a:r>
          </a:p>
          <a:p>
            <a:r>
              <a:rPr lang="en-US" b="0" i="0" u="none" strike="noStrike" baseline="0" dirty="0"/>
              <a:t>C. Reduce RF current flow between pieces of equipment</a:t>
            </a:r>
          </a:p>
          <a:p>
            <a:r>
              <a:rPr lang="en-US" b="0" i="0" u="none" strike="noStrike" baseline="0" dirty="0"/>
              <a:t>D. Reduce RFI to telephones and home entertainment systems</a:t>
            </a:r>
          </a:p>
          <a:p>
            <a:r>
              <a:rPr lang="pt-BR" b="0" i="0" u="none" strike="noStrike" baseline="0" dirty="0"/>
              <a:t>(B) E0A01 ECLM Page (11 - 8)</a:t>
            </a:r>
          </a:p>
        </p:txBody>
      </p:sp>
    </p:spTree>
    <p:extLst>
      <p:ext uri="{BB962C8B-B14F-4D97-AF65-F5344CB8AC3E}">
        <p14:creationId xmlns:p14="http://schemas.microsoft.com/office/powerpoint/2010/main" val="942588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F5287-79E7-4B1C-BECC-80FF52FCC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0" i="0" u="none" strike="noStrike" baseline="0" dirty="0"/>
              <a:t>When evaluating RF exposure levels from your station at a neighbor’s home, what must you do?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61006-7C75-4378-A1F4-EB7F0E1341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2713"/>
            <a:ext cx="8229600" cy="3154363"/>
          </a:xfrm>
        </p:spPr>
        <p:txBody>
          <a:bodyPr/>
          <a:lstStyle/>
          <a:p>
            <a:r>
              <a:rPr lang="en-US" b="0" i="0" u="none" strike="noStrike" baseline="0" dirty="0"/>
              <a:t>A. Ensure signals from your station are less than the controlled Maximum Permitted Exposure (MPE) limits</a:t>
            </a:r>
          </a:p>
          <a:p>
            <a:r>
              <a:rPr lang="en-US" b="0" i="0" u="none" strike="noStrike" baseline="0" dirty="0"/>
              <a:t>B. Ensure signals from your station are less than the uncontrolled Maximum Permitted Exposure (MPE) limits</a:t>
            </a:r>
          </a:p>
          <a:p>
            <a:r>
              <a:rPr lang="en-US" b="0" i="0" u="none" strike="noStrike" baseline="0" dirty="0"/>
              <a:t>C. Ensure signals from your station are less than the controlled Maximum Permitted Emission (MPE) limits</a:t>
            </a:r>
          </a:p>
          <a:p>
            <a:r>
              <a:rPr lang="en-US" b="0" i="0" u="none" strike="noStrike" baseline="0" dirty="0"/>
              <a:t>D. Ensure signals from your station are less than the uncontrolled Maximum Permitted Emission (MPE) limits</a:t>
            </a:r>
          </a:p>
          <a:p>
            <a:r>
              <a:rPr lang="pt-BR" b="0" i="0" u="none" strike="noStrike" baseline="0" dirty="0"/>
              <a:t>E0A02 ECLM Page (11 - 5)</a:t>
            </a:r>
          </a:p>
        </p:txBody>
      </p:sp>
    </p:spTree>
    <p:extLst>
      <p:ext uri="{BB962C8B-B14F-4D97-AF65-F5344CB8AC3E}">
        <p14:creationId xmlns:p14="http://schemas.microsoft.com/office/powerpoint/2010/main" val="2968094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D2DF5-AEC4-4F3D-816A-3834CDF19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0" u="none" strike="noStrike" baseline="0" dirty="0"/>
              <a:t>When evaluating RF exposure levels from your station at a neighbor’s home, what must you do?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AEC2C-D573-466F-A582-AC2146523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2713"/>
            <a:ext cx="8229600" cy="3154363"/>
          </a:xfrm>
        </p:spPr>
        <p:txBody>
          <a:bodyPr/>
          <a:lstStyle/>
          <a:p>
            <a:r>
              <a:rPr lang="en-US" b="0" i="0" u="none" strike="noStrike" baseline="0" dirty="0"/>
              <a:t>A. Ensure signals from your station are less than the controlled Maximum Permitted Exposure (MPE) limits</a:t>
            </a:r>
          </a:p>
          <a:p>
            <a:r>
              <a:rPr lang="en-US" b="0" i="0" u="none" strike="noStrike" baseline="0" dirty="0"/>
              <a:t>B. Ensure signals from your station are less than the uncontrolled Maximum Permitted Exposure (MPE) limits</a:t>
            </a:r>
          </a:p>
          <a:p>
            <a:r>
              <a:rPr lang="en-US" b="0" i="0" u="none" strike="noStrike" baseline="0" dirty="0"/>
              <a:t>C. Ensure signals from your station are less than the controlled Maximum Permitted Emission (MPE) limits</a:t>
            </a:r>
          </a:p>
          <a:p>
            <a:r>
              <a:rPr lang="en-US" b="0" i="0" u="none" strike="noStrike" baseline="0" dirty="0"/>
              <a:t>D. Ensure signals from your station are less than the uncontrolled Maximum Permitted Emission (MPE) limits</a:t>
            </a:r>
          </a:p>
          <a:p>
            <a:r>
              <a:rPr lang="pt-BR" b="0" i="0" u="none" strike="noStrike" baseline="0" dirty="0"/>
              <a:t>(B) E0A02 ECLM Page (11 - 5)</a:t>
            </a:r>
          </a:p>
        </p:txBody>
      </p:sp>
    </p:spTree>
    <p:extLst>
      <p:ext uri="{BB962C8B-B14F-4D97-AF65-F5344CB8AC3E}">
        <p14:creationId xmlns:p14="http://schemas.microsoft.com/office/powerpoint/2010/main" val="1269438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E1BEB-6C8A-489D-A1CE-B44A60926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Over what range of frequencies are the FCC human body RF exposure limits most restrictive?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9022F5-DC5A-4D55-8DD3-D6A115B2DA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0" i="0" u="none" strike="noStrike" baseline="0" dirty="0"/>
              <a:t>A. 300 kHz - 3 MHz</a:t>
            </a:r>
          </a:p>
          <a:p>
            <a:r>
              <a:rPr lang="pl-PL" b="0" i="0" u="none" strike="noStrike" baseline="0" dirty="0"/>
              <a:t>B. 3 - 30 MHz</a:t>
            </a:r>
          </a:p>
          <a:p>
            <a:r>
              <a:rPr lang="pl-PL" b="0" i="0" u="none" strike="noStrike" baseline="0" dirty="0"/>
              <a:t>C. 30 - 300 MHz</a:t>
            </a:r>
          </a:p>
          <a:p>
            <a:r>
              <a:rPr lang="pl-PL" b="0" i="0" u="none" strike="noStrike" baseline="0" dirty="0"/>
              <a:t>D. 300 - 3000 MHz</a:t>
            </a:r>
          </a:p>
          <a:p>
            <a:r>
              <a:rPr lang="pt-BR" b="0" i="0" u="none" strike="noStrike" baseline="0" dirty="0"/>
              <a:t>E0A03 ECLM Page (11 - 4)</a:t>
            </a:r>
          </a:p>
        </p:txBody>
      </p:sp>
    </p:spTree>
    <p:extLst>
      <p:ext uri="{BB962C8B-B14F-4D97-AF65-F5344CB8AC3E}">
        <p14:creationId xmlns:p14="http://schemas.microsoft.com/office/powerpoint/2010/main" val="2765502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D2554-A5FE-4411-B919-615F99B24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/>
              <a:t>Over what range of frequencies are the FCC human body RF exposure limits most restrictive?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F4171-0041-49B8-9978-F5A16701C7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0" i="0" u="none" strike="noStrike" baseline="0" dirty="0"/>
              <a:t>A. 300 kHz - 3 MHz</a:t>
            </a:r>
          </a:p>
          <a:p>
            <a:r>
              <a:rPr lang="pl-PL" b="0" i="0" u="none" strike="noStrike" baseline="0" dirty="0"/>
              <a:t>B. 3 - 30 MHz</a:t>
            </a:r>
          </a:p>
          <a:p>
            <a:r>
              <a:rPr lang="pl-PL" b="0" i="0" u="none" strike="noStrike" baseline="0" dirty="0"/>
              <a:t>C. 30 - 300 MHz</a:t>
            </a:r>
          </a:p>
          <a:p>
            <a:r>
              <a:rPr lang="pl-PL" b="0" i="0" u="none" strike="noStrike" baseline="0" dirty="0"/>
              <a:t>D. 300 - 3000 MHz</a:t>
            </a:r>
          </a:p>
          <a:p>
            <a:r>
              <a:rPr lang="pt-BR" b="0" i="0" u="none" strike="noStrike" baseline="0" dirty="0"/>
              <a:t>(C) E0A03 ECLM Page (11 - 4)</a:t>
            </a:r>
          </a:p>
        </p:txBody>
      </p:sp>
    </p:spTree>
    <p:extLst>
      <p:ext uri="{BB962C8B-B14F-4D97-AF65-F5344CB8AC3E}">
        <p14:creationId xmlns:p14="http://schemas.microsoft.com/office/powerpoint/2010/main" val="1163039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FF7BE-3974-4555-AABE-F3E4D619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3999"/>
            <a:ext cx="8610600" cy="1104107"/>
          </a:xfrm>
        </p:spPr>
        <p:txBody>
          <a:bodyPr/>
          <a:lstStyle/>
          <a:p>
            <a:r>
              <a:rPr lang="en-US" sz="2500" i="0" u="none" strike="noStrike" baseline="0" dirty="0"/>
              <a:t>When evaluating a site with multiple transmitters operating at the same time, the operators and licensees of which transmitters are responsible for mitigating over-exposure situations?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CF8D6F-0C62-4750-9FB3-BC92C17F9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185319"/>
            <a:ext cx="8229600" cy="2986881"/>
          </a:xfrm>
        </p:spPr>
        <p:txBody>
          <a:bodyPr/>
          <a:lstStyle/>
          <a:p>
            <a:r>
              <a:rPr lang="en-US" b="0" i="0" u="none" strike="noStrike" baseline="0" dirty="0"/>
              <a:t>A. Only the most powerful transmitter</a:t>
            </a:r>
          </a:p>
          <a:p>
            <a:r>
              <a:rPr lang="en-US" b="0" i="0" u="none" strike="noStrike" baseline="0" dirty="0"/>
              <a:t>B. Only commercial transmitters</a:t>
            </a:r>
          </a:p>
          <a:p>
            <a:r>
              <a:rPr lang="en-US" b="0" i="0" u="none" strike="noStrike" baseline="0" dirty="0"/>
              <a:t>C. Each transmitter that produces 5 percent or more of its MPE limit in areas where the total MPE limit is exceeded</a:t>
            </a:r>
          </a:p>
          <a:p>
            <a:r>
              <a:rPr lang="en-US" b="0" i="0" u="none" strike="noStrike" baseline="0" dirty="0"/>
              <a:t>D. Each transmitter operating with a duty cycle greater than 50 percent</a:t>
            </a:r>
          </a:p>
          <a:p>
            <a:r>
              <a:rPr lang="pt-BR" b="0" i="0" u="none" strike="noStrike" baseline="0" dirty="0"/>
              <a:t>E0A04 ECLM Page (11 - 7)</a:t>
            </a:r>
          </a:p>
        </p:txBody>
      </p:sp>
    </p:spTree>
    <p:extLst>
      <p:ext uri="{BB962C8B-B14F-4D97-AF65-F5344CB8AC3E}">
        <p14:creationId xmlns:p14="http://schemas.microsoft.com/office/powerpoint/2010/main" val="1508022331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166</TotalTime>
  <Words>1586</Words>
  <Application>Microsoft Office PowerPoint</Application>
  <PresentationFormat>On-screen Show (4:3)</PresentationFormat>
  <Paragraphs>147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Calibri</vt:lpstr>
      <vt:lpstr>Gill Sans</vt:lpstr>
      <vt:lpstr>Times New Roman</vt:lpstr>
      <vt:lpstr>Module Theme</vt:lpstr>
      <vt:lpstr>PowerPoint Presentation</vt:lpstr>
      <vt:lpstr>PowerPoint Presentation</vt:lpstr>
      <vt:lpstr>What is the primary function of an external earth connection or ground rod?</vt:lpstr>
      <vt:lpstr>What is the primary function of an external earth connection or ground rod?</vt:lpstr>
      <vt:lpstr>When evaluating RF exposure levels from your station at a neighbor’s home, what must you do?</vt:lpstr>
      <vt:lpstr>When evaluating RF exposure levels from your station at a neighbor’s home, what must you do?</vt:lpstr>
      <vt:lpstr>Over what range of frequencies are the FCC human body RF exposure limits most restrictive?</vt:lpstr>
      <vt:lpstr>Over what range of frequencies are the FCC human body RF exposure limits most restrictive?</vt:lpstr>
      <vt:lpstr>When evaluating a site with multiple transmitters operating at the same time, the operators and licensees of which transmitters are responsible for mitigating over-exposure situations?</vt:lpstr>
      <vt:lpstr>When evaluating a site with multiple transmitters operating at the same time, the operators and licensees of which transmitters are responsible for mitigating over-exposure situations?</vt:lpstr>
      <vt:lpstr>What hazard is created by operating at microwave frequencies?</vt:lpstr>
      <vt:lpstr>What hazard is created by operating at microwave frequencies?</vt:lpstr>
      <vt:lpstr>Why are there separate electric (E) and magnetic (H) MPE limits at frequencies below 300 MHz?</vt:lpstr>
      <vt:lpstr>Why are there separate electric (E) and magnetic (H) MPE limits at frequencies below 300 MHz?</vt:lpstr>
      <vt:lpstr>What is meant by “100% tie-off” regarding tower safety?</vt:lpstr>
      <vt:lpstr>What is meant by “100% tie-off” regarding tower safety?</vt:lpstr>
      <vt:lpstr>What does SAR measure?</vt:lpstr>
      <vt:lpstr>What does SAR measure?</vt:lpstr>
      <vt:lpstr>Which of the following types of equipment are exempt from RF exposure evaluations?</vt:lpstr>
      <vt:lpstr>Which of the following types of equipment are exempt from RF exposure evaluations?</vt:lpstr>
      <vt:lpstr>When must an RF exposure evaluation be performed on an amateur station operating on 80 meters? </vt:lpstr>
      <vt:lpstr>When must an RF exposure evaluation be performed on an amateur station operating on 80 meters? </vt:lpstr>
      <vt:lpstr>To what should lanyards be attached while climbing?</vt:lpstr>
      <vt:lpstr>To what should lanyards be attached while climbing?</vt:lpstr>
      <vt:lpstr>Where should a shock-absorbing lanyard be attached to a tower when working above ground?</vt:lpstr>
      <vt:lpstr>Where should a shock-absorbing lanyard be attached to a tower when working above ground?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30</cp:revision>
  <dcterms:created xsi:type="dcterms:W3CDTF">2014-03-12T18:09:47Z</dcterms:created>
  <dcterms:modified xsi:type="dcterms:W3CDTF">2024-06-28T14:29:33Z</dcterms:modified>
</cp:coreProperties>
</file>